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3"/>
  </p:notesMasterIdLst>
  <p:sldIdLst>
    <p:sldId id="256" r:id="rId2"/>
    <p:sldId id="403" r:id="rId3"/>
    <p:sldId id="548" r:id="rId4"/>
    <p:sldId id="499" r:id="rId5"/>
    <p:sldId id="508" r:id="rId6"/>
    <p:sldId id="577" r:id="rId7"/>
    <p:sldId id="509" r:id="rId8"/>
    <p:sldId id="510" r:id="rId9"/>
    <p:sldId id="549" r:id="rId10"/>
    <p:sldId id="530" r:id="rId11"/>
    <p:sldId id="531" r:id="rId12"/>
    <p:sldId id="512" r:id="rId13"/>
    <p:sldId id="533" r:id="rId14"/>
    <p:sldId id="553" r:id="rId15"/>
    <p:sldId id="536" r:id="rId16"/>
    <p:sldId id="535" r:id="rId17"/>
    <p:sldId id="560" r:id="rId18"/>
    <p:sldId id="538" r:id="rId19"/>
    <p:sldId id="540" r:id="rId20"/>
    <p:sldId id="561" r:id="rId21"/>
    <p:sldId id="541" r:id="rId22"/>
    <p:sldId id="559" r:id="rId23"/>
    <p:sldId id="562" r:id="rId24"/>
    <p:sldId id="542" r:id="rId25"/>
    <p:sldId id="544" r:id="rId26"/>
    <p:sldId id="563" r:id="rId27"/>
    <p:sldId id="545" r:id="rId28"/>
    <p:sldId id="546" r:id="rId29"/>
    <p:sldId id="547" r:id="rId30"/>
    <p:sldId id="578" r:id="rId31"/>
    <p:sldId id="554" r:id="rId32"/>
    <p:sldId id="566" r:id="rId33"/>
    <p:sldId id="555" r:id="rId34"/>
    <p:sldId id="575" r:id="rId35"/>
    <p:sldId id="565" r:id="rId36"/>
    <p:sldId id="567" r:id="rId37"/>
    <p:sldId id="568" r:id="rId38"/>
    <p:sldId id="569" r:id="rId39"/>
    <p:sldId id="570" r:id="rId40"/>
    <p:sldId id="571" r:id="rId41"/>
    <p:sldId id="572" r:id="rId42"/>
    <p:sldId id="573" r:id="rId43"/>
    <p:sldId id="579" r:id="rId44"/>
    <p:sldId id="581" r:id="rId45"/>
    <p:sldId id="582" r:id="rId46"/>
    <p:sldId id="580" r:id="rId47"/>
    <p:sldId id="557" r:id="rId48"/>
    <p:sldId id="564" r:id="rId49"/>
    <p:sldId id="556" r:id="rId50"/>
    <p:sldId id="558" r:id="rId51"/>
    <p:sldId id="574" r:id="rId5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025249"/>
    <a:srgbClr val="EF7D1D"/>
    <a:srgbClr val="41719C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/>
    <p:restoredTop sz="96911" autoAdjust="0"/>
  </p:normalViewPr>
  <p:slideViewPr>
    <p:cSldViewPr snapToGrid="0" snapToObjects="1">
      <p:cViewPr varScale="1">
        <p:scale>
          <a:sx n="136" d="100"/>
          <a:sy n="136" d="100"/>
        </p:scale>
        <p:origin x="208" y="5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16.06.18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51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13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732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687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enterjs</a:t>
              </a:r>
              <a:r>
                <a:rPr lang="de-DE" sz="2000" b="1" dirty="0">
                  <a:solidFill>
                    <a:srgbClr val="025249"/>
                  </a:solidFill>
                </a:rPr>
                <a:t>-apollo-</a:t>
              </a:r>
              <a:r>
                <a:rPr lang="de-DE" sz="2000" b="1" dirty="0" err="1">
                  <a:solidFill>
                    <a:srgbClr val="025249"/>
                  </a:solidFill>
                </a:rPr>
                <a:t>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Authentifizierung...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abfragen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innerhalb einer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718E4-E05B-CB45-9462-359642D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21" y="486673"/>
            <a:ext cx="5710959" cy="2390877"/>
          </a:xfrm>
          <a:prstGeom prst="rect">
            <a:avLst/>
          </a:prstGeom>
          <a:ln>
            <a:solidFill>
              <a:srgbClr val="025249"/>
            </a:solidFill>
          </a:ln>
        </p:spPr>
      </p:pic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1B9887-6073-C149-A791-0C8FA4A190A9}"/>
              </a:ext>
            </a:extLst>
          </p:cNvPr>
          <p:cNvSpPr txBox="1"/>
          <p:nvPr/>
        </p:nvSpPr>
        <p:spPr>
          <a:xfrm>
            <a:off x="5181600" y="4486656"/>
            <a:ext cx="4404360" cy="646331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Enthält die Daten, die der Server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als Antwort auf die Mutation geschickt hat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022EC9D-35A6-2649-BDB0-11D45D1160B8}"/>
              </a:ext>
            </a:extLst>
          </p:cNvPr>
          <p:cNvCxnSpPr>
            <a:cxnSpLocks/>
          </p:cNvCxnSpPr>
          <p:nvPr/>
        </p:nvCxnSpPr>
        <p:spPr>
          <a:xfrm flipH="1" flipV="1">
            <a:off x="4785360" y="3672840"/>
            <a:ext cx="835152" cy="804672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4119969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9716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Query-Komponenten werden automatisch aktualisiert (manchmal)</a:t>
            </a:r>
          </a:p>
        </p:txBody>
      </p:sp>
    </p:spTree>
    <p:extLst>
      <p:ext uri="{BB962C8B-B14F-4D97-AF65-F5344CB8AC3E}">
        <p14:creationId xmlns:p14="http://schemas.microsoft.com/office/powerpoint/2010/main" val="889468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den Anwendungszustand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-117454" y="3166374"/>
            <a:ext cx="101409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State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Beer Rating 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1E5D80-4D8B-894B-A9C9-F59C2C1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6" y="1003300"/>
            <a:ext cx="6600928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State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38320-541E-274D-A872-D37CC8C416FB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State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Globale Daten in der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", weil nicht remote über API geladen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Unglücklicher Begriff. Eigentlich: "Global" State? "App" State?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6C725B-B0A9-9149-8C46-D7D6CF15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4236720"/>
            <a:ext cx="8161713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enterjs</a:t>
            </a:r>
            <a:r>
              <a:rPr lang="de-DE" sz="1600" cap="none" spc="100" dirty="0"/>
              <a:t>-apollo-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12753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setDraftRatingForBeer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(_,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(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// bestehende Daten auslesen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GetDraftRatings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`;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[]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console.log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let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false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__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typename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previous.draftRatings.map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true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newDraftRatings.push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Komplexe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...da wird's komplex!</a:t>
            </a:r>
          </a:p>
        </p:txBody>
      </p:sp>
    </p:spTree>
    <p:extLst>
      <p:ext uri="{BB962C8B-B14F-4D97-AF65-F5344CB8AC3E}">
        <p14:creationId xmlns:p14="http://schemas.microsoft.com/office/powerpoint/2010/main" val="2790619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ist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notwendig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839586" y="3389923"/>
            <a:ext cx="7658099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ist Alternative zu Mutation-Komponente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UPDATE_DRAFT_RATING,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refetchQueries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[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GET_DRAFT_RATING_QUERY,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BEERS_QUERY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]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886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kann Felder vom Remote-Schema ergänzen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2702213" y="3200787"/>
            <a:ext cx="450157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EF7D1D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278CA24-55C9-4843-8D54-82751D61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9" y="1603037"/>
            <a:ext cx="8872682" cy="1067773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1477019-192E-7C4D-80DD-E61232709605}"/>
              </a:ext>
            </a:extLst>
          </p:cNvPr>
          <p:cNvCxnSpPr>
            <a:cxnSpLocks/>
          </p:cNvCxnSpPr>
          <p:nvPr/>
        </p:nvCxnSpPr>
        <p:spPr>
          <a:xfrm flipH="1" flipV="1">
            <a:off x="1461155" y="2060983"/>
            <a:ext cx="1676900" cy="2469454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CB7DD62-C35D-4A49-BF93-DA13BB562B95}"/>
              </a:ext>
            </a:extLst>
          </p:cNvPr>
          <p:cNvCxnSpPr>
            <a:cxnSpLocks/>
          </p:cNvCxnSpPr>
          <p:nvPr/>
        </p:nvCxnSpPr>
        <p:spPr>
          <a:xfrm flipV="1">
            <a:off x="6372520" y="2060983"/>
            <a:ext cx="1197204" cy="2515180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3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readFragment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liefert Objekte aus dem Cache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cache.readFragment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:${</a:t>
            </a:r>
            <a:r>
              <a:rPr lang="de-DE" sz="1625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0725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ABD05-0B29-1149-B66C-AD7F90D57EEA}"/>
              </a:ext>
            </a:extLst>
          </p:cNvPr>
          <p:cNvSpPr/>
          <p:nvPr/>
        </p:nvSpPr>
        <p:spPr>
          <a:xfrm>
            <a:off x="5032664" y="593467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www.apollographql.com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react</a:t>
            </a:r>
            <a:r>
              <a:rPr lang="de-DE" dirty="0"/>
              <a:t>/</a:t>
            </a:r>
            <a:r>
              <a:rPr lang="de-DE" dirty="0" err="1"/>
              <a:t>advanced</a:t>
            </a:r>
            <a:r>
              <a:rPr lang="de-DE" dirty="0"/>
              <a:t>/</a:t>
            </a:r>
            <a:r>
              <a:rPr lang="de-DE" dirty="0" err="1"/>
              <a:t>caching.html#after-mutations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184B995-A1D1-1749-851F-1E70FE73FFA5}"/>
              </a:ext>
            </a:extLst>
          </p:cNvPr>
          <p:cNvSpPr/>
          <p:nvPr/>
        </p:nvSpPr>
        <p:spPr>
          <a:xfrm>
            <a:off x="1499755" y="2344157"/>
            <a:ext cx="4953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In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some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cases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just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using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/>
              <a:t>dataIdFromObject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not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enough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application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UI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update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correctly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example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want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add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something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list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without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refetching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entire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list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some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that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which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can’t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assign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identifier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Apollo Client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cannot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update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existing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queries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 Read on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learn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about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other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tools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disposal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38FF3B3-145E-4C47-9B44-65C2C8A286F3}"/>
              </a:ext>
            </a:extLst>
          </p:cNvPr>
          <p:cNvSpPr/>
          <p:nvPr/>
        </p:nvSpPr>
        <p:spPr>
          <a:xfrm>
            <a:off x="1416627" y="5103674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A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very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common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way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using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refetchQueries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import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queries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defined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other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components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make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sure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that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those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components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will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updated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</a:p>
          <a:p>
            <a:endParaRPr lang="de-DE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FF0000"/>
                </a:solidFill>
                <a:latin typeface="Helvetica Neue" panose="02000503000000020004" pitchFamily="2" charset="0"/>
              </a:rPr>
              <a:t>NICHT NOTWENDIG MIT REDUX</a:t>
            </a:r>
          </a:p>
          <a:p>
            <a:br>
              <a:rPr lang="de-DE" dirty="0"/>
            </a:b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78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C206FB-4004-0641-808E-09139A97C186}"/>
              </a:ext>
            </a:extLst>
          </p:cNvPr>
          <p:cNvSpPr/>
          <p:nvPr/>
        </p:nvSpPr>
        <p:spPr>
          <a:xfrm>
            <a:off x="3975011" y="3166374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🤔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619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starke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Apollo-Client?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-Apollo?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Link-State? 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Möglichkeiten,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mehrere APIs für direkten Cache Zugriff)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andere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 als der Client (Client fügt __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hinzu)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time-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traveling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wie bei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30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passen teilweise nicht zusammen (Client/Source,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manuell neu ausgeführt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nötig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Abfrage?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(dort wo es funktioniert ganz cool)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>
                <a:solidFill>
                  <a:srgbClr val="41719C"/>
                </a:solidFill>
              </a:rPr>
              <a:t>graphql</a:t>
            </a:r>
            <a:endParaRPr lang="de-DE" sz="2000" b="1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 dirty="0" err="1">
                <a:solidFill>
                  <a:srgbClr val="41719C"/>
                </a:solidFill>
              </a:rPr>
              <a:t>graphql</a:t>
            </a:r>
            <a:r>
              <a:rPr lang="de-DE" sz="2000" b="1" dirty="0">
                <a:solidFill>
                  <a:srgbClr val="41719C"/>
                </a:solidFill>
              </a:rPr>
              <a:t>-</a:t>
            </a:r>
            <a:r>
              <a:rPr lang="de-DE" sz="2000" b="1" dirty="0" err="1">
                <a:solidFill>
                  <a:srgbClr val="41719C"/>
                </a:solidFill>
              </a:rPr>
              <a:t>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5" y="369393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Abfrage Sprache</a:t>
            </a:r>
          </a:p>
        </p:txBody>
      </p:sp>
    </p:spTree>
    <p:extLst>
      <p:ext uri="{BB962C8B-B14F-4D97-AF65-F5344CB8AC3E}">
        <p14:creationId xmlns:p14="http://schemas.microsoft.com/office/powerpoint/2010/main" val="352450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2759</Words>
  <Application>Microsoft Macintosh PowerPoint</Application>
  <PresentationFormat>A4-Papier (210 x 297 mm)</PresentationFormat>
  <Paragraphs>665</Paragraphs>
  <Slides>51</Slides>
  <Notes>33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6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Source (TypeScript): http://bit.ly/enterjs-apollo-graphql-example</vt:lpstr>
      <vt:lpstr>PowerPoint-Präsentation</vt:lpstr>
      <vt:lpstr>Die Abfrage Sprache</vt:lpstr>
      <vt:lpstr>query Language</vt:lpstr>
      <vt:lpstr>query Language: Operations</vt:lpstr>
      <vt:lpstr>query Language: Mutations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Schritt 3: Mutations</vt:lpstr>
      <vt:lpstr>GraphQL für den Anwendungszustand</vt:lpstr>
      <vt:lpstr>Beispiel: Beer Rating App</vt:lpstr>
      <vt:lpstr>Was bedeutet "Local" State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Lokaler State</vt:lpstr>
      <vt:lpstr>Aktualisierung nach Mutations</vt:lpstr>
      <vt:lpstr>Remote- und Local Data kombinieren</vt:lpstr>
      <vt:lpstr>Remote- und Local Data kombinieren</vt:lpstr>
      <vt:lpstr>Aktualisierung nach Mutations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567</cp:revision>
  <cp:lastPrinted>2018-05-30T19:37:50Z</cp:lastPrinted>
  <dcterms:created xsi:type="dcterms:W3CDTF">2016-03-28T15:59:53Z</dcterms:created>
  <dcterms:modified xsi:type="dcterms:W3CDTF">2018-06-16T15:06:34Z</dcterms:modified>
</cp:coreProperties>
</file>